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57" r:id="rId5"/>
    <p:sldId id="256" r:id="rId6"/>
    <p:sldId id="300" r:id="rId7"/>
    <p:sldId id="301" r:id="rId8"/>
    <p:sldId id="302" r:id="rId9"/>
    <p:sldId id="303" r:id="rId10"/>
    <p:sldId id="304" r:id="rId11"/>
    <p:sldId id="305" r:id="rId12"/>
    <p:sldId id="307" r:id="rId13"/>
    <p:sldId id="306" r:id="rId14"/>
    <p:sldId id="30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646" autoAdjust="0"/>
  </p:normalViewPr>
  <p:slideViewPr>
    <p:cSldViewPr snapToGrid="0">
      <p:cViewPr varScale="1">
        <p:scale>
          <a:sx n="109" d="100"/>
          <a:sy n="109" d="100"/>
        </p:scale>
        <p:origin x="108" y="270"/>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3/21/2024</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3/21/2024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2915247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169385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2678527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3711404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2845060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2912502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528247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2863363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536497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4095147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dirty="0"/>
          </a:p>
        </p:txBody>
      </p:sp>
    </p:spTree>
    <p:extLst>
      <p:ext uri="{BB962C8B-B14F-4D97-AF65-F5344CB8AC3E}">
        <p14:creationId xmlns:p14="http://schemas.microsoft.com/office/powerpoint/2010/main" val="1823089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58864" y="102021"/>
            <a:ext cx="9779183" cy="174441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58865" y="2017467"/>
            <a:ext cx="9779182" cy="3366815"/>
          </a:xfrm>
        </p:spPr>
        <p:txBody>
          <a:bodyPr>
            <a:norm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1"/>
            <a:ext cx="12208822" cy="6858003"/>
            <a:chOff x="0" y="-1"/>
            <a:chExt cx="12208822" cy="6858003"/>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CA1EED44-783E-8705-4119-D7E9F7D4F2B4}"/>
              </a:ext>
            </a:extLst>
          </p:cNvPr>
          <p:cNvSpPr>
            <a:spLocks noGrp="1"/>
          </p:cNvSpPr>
          <p:nvPr>
            <p:ph idx="14" hasCustomPrompt="1"/>
          </p:nvPr>
        </p:nvSpPr>
        <p:spPr>
          <a:xfrm>
            <a:off x="1166087" y="2652713"/>
            <a:ext cx="9780587" cy="3436936"/>
          </a:xfrm>
        </p:spPr>
        <p:txBody>
          <a:bodyPr>
            <a:normAutofit/>
          </a:bodyPr>
          <a:lstStyle>
            <a:lvl1pPr marL="342900" indent="-283464">
              <a:spcBef>
                <a:spcPts val="1000"/>
              </a:spcBef>
              <a:buFont typeface="Arial" panose="020B0604020202020204" pitchFamily="34" charset="0"/>
              <a:buChar char="•"/>
              <a:defRPr sz="2000">
                <a:solidFill>
                  <a:schemeClr val="bg1"/>
                </a:solidFill>
                <a:latin typeface="+mn-lt"/>
              </a:defRPr>
            </a:lvl1pPr>
            <a:lvl2pPr marL="566928" indent="-283464">
              <a:spcBef>
                <a:spcPts val="1000"/>
              </a:spcBef>
              <a:buFont typeface="Arial" panose="020B0604020202020204" pitchFamily="34" charset="0"/>
              <a:buChar char="•"/>
              <a:defRPr sz="2000">
                <a:solidFill>
                  <a:schemeClr val="bg1"/>
                </a:solidFill>
                <a:latin typeface="+mn-lt"/>
              </a:defRPr>
            </a:lvl2pPr>
            <a:lvl3pPr marL="850392" indent="-283464">
              <a:spcBef>
                <a:spcPts val="1000"/>
              </a:spcBef>
              <a:buFont typeface="Arial" panose="020B0604020202020204" pitchFamily="34" charset="0"/>
              <a:buChar char="•"/>
              <a:defRPr sz="2000">
                <a:solidFill>
                  <a:schemeClr val="bg1"/>
                </a:solidFill>
                <a:latin typeface="+mn-lt"/>
              </a:defRPr>
            </a:lvl3pPr>
            <a:lvl4pPr marL="1097280" indent="-283464">
              <a:spcBef>
                <a:spcPts val="1000"/>
              </a:spcBef>
              <a:buFont typeface="Arial" panose="020B0604020202020204" pitchFamily="34" charset="0"/>
              <a:buChar char="•"/>
              <a:defRPr sz="2000">
                <a:solidFill>
                  <a:schemeClr val="bg1"/>
                </a:solidFill>
                <a:latin typeface="+mn-lt"/>
              </a:defRPr>
            </a:lvl4pPr>
            <a:lvl5pPr marL="1371600"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83176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bIns="0" anchor="b">
            <a:noAutofit/>
          </a:bodyPr>
          <a:lstStyle>
            <a:lvl1pPr algn="l">
              <a:defRPr sz="6000" b="1">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67843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ntent">
    <p:bg>
      <p:bgPr>
        <a:solidFill>
          <a:schemeClr val="accent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69008"/>
            <a:ext cx="9779183" cy="1706563"/>
          </a:xfrm>
        </p:spPr>
        <p:txBody>
          <a:bodyPr anchor="b">
            <a:noAutofit/>
          </a:bodyPr>
          <a:lstStyle>
            <a:lvl1pPr>
              <a:defRPr sz="4200" b="1">
                <a:solidFill>
                  <a:schemeClr val="bg1"/>
                </a:solidFill>
                <a:latin typeface="+mj-lt"/>
              </a:defRPr>
            </a:lvl1pPr>
          </a:lstStyle>
          <a:p>
            <a:r>
              <a:rPr lang="en-US" dirty="0"/>
              <a:t>Click to add title</a:t>
            </a:r>
          </a:p>
        </p:txBody>
      </p:sp>
      <p:sp>
        <p:nvSpPr>
          <p:cNvPr id="14" name="Content Placeholder 2">
            <a:extLst>
              <a:ext uri="{FF2B5EF4-FFF2-40B4-BE49-F238E27FC236}">
                <a16:creationId xmlns:a16="http://schemas.microsoft.com/office/drawing/2014/main" id="{926B296A-EB6A-9BE9-E813-B15C46524F4D}"/>
              </a:ext>
            </a:extLst>
          </p:cNvPr>
          <p:cNvSpPr>
            <a:spLocks noGrp="1"/>
          </p:cNvSpPr>
          <p:nvPr>
            <p:ph idx="12" hasCustomPrompt="1"/>
          </p:nvPr>
        </p:nvSpPr>
        <p:spPr>
          <a:xfrm>
            <a:off x="1167493" y="2023984"/>
            <a:ext cx="4663440" cy="3332832"/>
          </a:xfrm>
        </p:spPr>
        <p:txBody>
          <a:bodyPr>
            <a:normAutofit/>
          </a:bodyPr>
          <a:lstStyle>
            <a:lvl1pPr marL="530352" indent="-530352">
              <a:spcBef>
                <a:spcPts val="1000"/>
              </a:spcBef>
              <a:buFont typeface="+mj-lt"/>
              <a:buAutoNum type="arabicPeriod"/>
              <a:defRPr sz="2000">
                <a:solidFill>
                  <a:schemeClr val="bg1"/>
                </a:solidFill>
                <a:latin typeface="+mn-lt"/>
              </a:defRPr>
            </a:lvl1pPr>
            <a:lvl2pPr marL="1097280" indent="-530352">
              <a:spcBef>
                <a:spcPts val="1000"/>
              </a:spcBef>
              <a:buFont typeface="+mj-lt"/>
              <a:buAutoNum type="alphaLcPeriod"/>
              <a:defRPr sz="2000">
                <a:solidFill>
                  <a:schemeClr val="bg1"/>
                </a:solidFill>
                <a:latin typeface="+mn-lt"/>
              </a:defRPr>
            </a:lvl2pPr>
            <a:lvl3pPr marL="1645920" indent="-530352">
              <a:spcBef>
                <a:spcPts val="1000"/>
              </a:spcBef>
              <a:buFont typeface="+mj-lt"/>
              <a:buAutoNum type="arabicParenR"/>
              <a:defRPr sz="2000">
                <a:solidFill>
                  <a:schemeClr val="bg1"/>
                </a:solidFill>
                <a:latin typeface="+mn-lt"/>
              </a:defRPr>
            </a:lvl3pPr>
            <a:lvl4pPr marL="1920240" indent="-530352">
              <a:spcBef>
                <a:spcPts val="1000"/>
              </a:spcBef>
              <a:buFont typeface="+mj-lt"/>
              <a:buAutoNum type="alphaLcParenR"/>
              <a:defRPr sz="2000">
                <a:solidFill>
                  <a:schemeClr val="bg1"/>
                </a:solidFill>
                <a:latin typeface="+mn-lt"/>
              </a:defRPr>
            </a:lvl4pPr>
            <a:lvl5pPr marL="2560320" indent="-514350">
              <a:spcBef>
                <a:spcPts val="1000"/>
              </a:spcBef>
              <a:buFont typeface="+mj-lt"/>
              <a:buAutoNum type="romanLcPeriod"/>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435B7D5-E7F8-1267-8942-3C97BE836B98}"/>
              </a:ext>
            </a:extLst>
          </p:cNvPr>
          <p:cNvSpPr>
            <a:spLocks noGrp="1"/>
          </p:cNvSpPr>
          <p:nvPr>
            <p:ph idx="11"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20426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hart ">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AD52EA-B01E-8D38-D87A-BF7EB5B58A82}"/>
              </a:ext>
              <a:ext uri="{C183D7F6-B498-43B3-948B-1728B52AA6E4}">
                <adec:decorative xmlns:adec="http://schemas.microsoft.com/office/drawing/2017/decorative" val="1"/>
              </a:ext>
            </a:extLst>
          </p:cNvPr>
          <p:cNvGrpSpPr/>
          <p:nvPr userDrawn="1"/>
        </p:nvGrpSpPr>
        <p:grpSpPr>
          <a:xfrm>
            <a:off x="0" y="-1"/>
            <a:ext cx="12192001" cy="6864796"/>
            <a:chOff x="0" y="-1"/>
            <a:chExt cx="12192001" cy="6864796"/>
          </a:xfrm>
        </p:grpSpPr>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52549"/>
            <a:ext cx="6220278" cy="3262811"/>
          </a:xfrm>
        </p:spPr>
        <p:txBody>
          <a:bodyPr anchor="b">
            <a:noAutofit/>
          </a:bodyPr>
          <a:lstStyle>
            <a:lvl1pPr algn="l">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2919512"/>
          </a:xfrm>
        </p:spPr>
        <p:txBody>
          <a:bodyPr anchor="t" anchorCtr="0">
            <a:norm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1" r:id="rId3"/>
    <p:sldLayoutId id="2147483659" r:id="rId4"/>
    <p:sldLayoutId id="2147483668" r:id="rId5"/>
    <p:sldLayoutId id="2147483669" r:id="rId6"/>
    <p:sldLayoutId id="2147483661" r:id="rId7"/>
    <p:sldLayoutId id="2147483666" r:id="rId8"/>
  </p:sldLayoutIdLst>
  <p:hf sldNum="0" hdr="0" ftr="0" dt="0"/>
  <p:txStyles>
    <p:titleStyle>
      <a:lvl1pPr algn="l" defTabSz="914400" rtl="0" eaLnBrk="1" latinLnBrk="0" hangingPunct="1">
        <a:lnSpc>
          <a:spcPct val="8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58864" y="102021"/>
            <a:ext cx="9779183" cy="1744415"/>
          </a:xfrm>
        </p:spPr>
        <p:txBody>
          <a:bodyPr/>
          <a:lstStyle/>
          <a:p>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58865" y="2017467"/>
            <a:ext cx="9779182" cy="3366815"/>
          </a:xfrm>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1325608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953849" y="1258408"/>
            <a:ext cx="7096933" cy="2304804"/>
          </a:xfrm>
        </p:spPr>
        <p:txBody>
          <a:bodyPr/>
          <a:lstStyle/>
          <a:p>
            <a:pPr algn="ctr"/>
            <a:r>
              <a:rPr lang="en-US" dirty="0"/>
              <a:t>“The Spirits In Prison”</a:t>
            </a:r>
          </a:p>
        </p:txBody>
      </p:sp>
      <p:sp>
        <p:nvSpPr>
          <p:cNvPr id="3" name="TextBox 2">
            <a:extLst>
              <a:ext uri="{FF2B5EF4-FFF2-40B4-BE49-F238E27FC236}">
                <a16:creationId xmlns:a16="http://schemas.microsoft.com/office/drawing/2014/main" id="{5A28B1CB-1F0D-5852-01A7-A9EC9BB2824A}"/>
              </a:ext>
            </a:extLst>
          </p:cNvPr>
          <p:cNvSpPr txBox="1"/>
          <p:nvPr/>
        </p:nvSpPr>
        <p:spPr>
          <a:xfrm>
            <a:off x="2661007" y="4982966"/>
            <a:ext cx="6061753" cy="923330"/>
          </a:xfrm>
          <a:prstGeom prst="rect">
            <a:avLst/>
          </a:prstGeom>
          <a:noFill/>
        </p:spPr>
        <p:txBody>
          <a:bodyPr wrap="square" rtlCol="0">
            <a:spAutoFit/>
          </a:bodyPr>
          <a:lstStyle/>
          <a:p>
            <a:pPr algn="ctr"/>
            <a:r>
              <a:rPr lang="en-US" sz="5400" b="1" dirty="0">
                <a:solidFill>
                  <a:schemeClr val="accent1">
                    <a:lumMod val="50000"/>
                  </a:schemeClr>
                </a:solidFill>
                <a:effectLst>
                  <a:outerShdw blurRad="38100" dist="38100" dir="2700000" algn="tl">
                    <a:srgbClr val="000000">
                      <a:alpha val="43137"/>
                    </a:srgbClr>
                  </a:outerShdw>
                </a:effectLst>
              </a:rPr>
              <a:t>1 Peter 3:15-22</a:t>
            </a:r>
          </a:p>
        </p:txBody>
      </p:sp>
    </p:spTree>
    <p:extLst>
      <p:ext uri="{BB962C8B-B14F-4D97-AF65-F5344CB8AC3E}">
        <p14:creationId xmlns:p14="http://schemas.microsoft.com/office/powerpoint/2010/main" val="22593088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58865" y="151401"/>
            <a:ext cx="7929718" cy="747724"/>
          </a:xfrm>
        </p:spPr>
        <p:txBody>
          <a:bodyPr/>
          <a:lstStyle/>
          <a:p>
            <a:r>
              <a:rPr lang="en-US" sz="5400" dirty="0"/>
              <a:t>False Concepts: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58865" y="899125"/>
            <a:ext cx="9779182" cy="5807474"/>
          </a:xfrm>
        </p:spPr>
        <p:txBody>
          <a:bodyPr vert="horz" lIns="91440" tIns="45720" rIns="91440" bIns="45720" rtlCol="0" anchor="t">
            <a:normAutofit lnSpcReduction="10000"/>
          </a:bodyPr>
          <a:lstStyle/>
          <a:p>
            <a:r>
              <a:rPr lang="en-US" sz="3600" dirty="0">
                <a:effectLst>
                  <a:outerShdw blurRad="38100" dist="38100" dir="2700000" algn="tl">
                    <a:srgbClr val="000000">
                      <a:alpha val="43137"/>
                    </a:srgbClr>
                  </a:outerShdw>
                </a:effectLst>
              </a:rPr>
              <a:t>Roman Catholic Church- “Writings of the Fathers”</a:t>
            </a:r>
          </a:p>
          <a:p>
            <a:r>
              <a:rPr lang="en-US" sz="3600" dirty="0"/>
              <a:t>See a second chance for those who die</a:t>
            </a:r>
          </a:p>
          <a:p>
            <a:r>
              <a:rPr lang="en-US" sz="3600" dirty="0"/>
              <a:t>To them this teaches Jesus will preach to those who are dead and offer another opportunity to be saved</a:t>
            </a:r>
          </a:p>
          <a:p>
            <a:r>
              <a:rPr lang="en-US" sz="3600" dirty="0">
                <a:effectLst>
                  <a:outerShdw blurRad="38100" dist="38100" dir="2700000" algn="tl">
                    <a:srgbClr val="000000">
                      <a:alpha val="43137"/>
                    </a:srgbClr>
                  </a:outerShdw>
                </a:effectLst>
              </a:rPr>
              <a:t>Mormon {AKA Latter-Day Saints</a:t>
            </a:r>
            <a:r>
              <a:rPr lang="en-US" sz="3600" dirty="0"/>
              <a:t>}- find comfort in another chance for salvation</a:t>
            </a:r>
          </a:p>
          <a:p>
            <a:r>
              <a:rPr lang="en-US" sz="3600" dirty="0">
                <a:effectLst>
                  <a:outerShdw blurRad="38100" dist="38100" dir="2700000" algn="tl">
                    <a:srgbClr val="000000">
                      <a:alpha val="43137"/>
                    </a:srgbClr>
                  </a:outerShdw>
                </a:effectLst>
              </a:rPr>
              <a:t>KJV Readers – </a:t>
            </a:r>
            <a:r>
              <a:rPr lang="en-US" sz="3600" dirty="0"/>
              <a:t>who find “hell” in Acts 2:37,31</a:t>
            </a:r>
          </a:p>
          <a:p>
            <a:r>
              <a:rPr lang="en-US" sz="3600" dirty="0"/>
              <a:t>conclude this is the period referred</a:t>
            </a:r>
          </a:p>
          <a:p>
            <a:r>
              <a:rPr lang="en-US" sz="3600" dirty="0"/>
              <a:t>to in 1 Peter 3:19; Luke 23:43</a:t>
            </a:r>
          </a:p>
          <a:p>
            <a:endParaRPr lang="en-US" sz="3600" dirty="0"/>
          </a:p>
        </p:txBody>
      </p:sp>
    </p:spTree>
    <p:extLst>
      <p:ext uri="{BB962C8B-B14F-4D97-AF65-F5344CB8AC3E}">
        <p14:creationId xmlns:p14="http://schemas.microsoft.com/office/powerpoint/2010/main" val="247902979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1"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2" dur="1000"/>
                                        <p:tgtEl>
                                          <p:spTgt spid="3">
                                            <p:txEl>
                                              <p:pRg st="5" end="5"/>
                                            </p:txEl>
                                          </p:spTgt>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p:cTn id="45"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6"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23694" y="265701"/>
            <a:ext cx="9569491" cy="2671540"/>
          </a:xfrm>
        </p:spPr>
        <p:txBody>
          <a:bodyPr/>
          <a:lstStyle/>
          <a:p>
            <a:r>
              <a:rPr lang="en-US" sz="5400" dirty="0"/>
              <a:t>IF This Means That Jesus Literally Preached To The Dead, It </a:t>
            </a:r>
            <a:r>
              <a:rPr lang="en-US" sz="5400" u="sng" dirty="0"/>
              <a:t>Only Speaks Of The Dead In The Days Of Noah</a:t>
            </a:r>
            <a:r>
              <a:rPr lang="en-US" sz="5400" dirty="0"/>
              <a:t>!</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600946" y="3069125"/>
            <a:ext cx="9779182" cy="3674575"/>
          </a:xfrm>
        </p:spPr>
        <p:txBody>
          <a:bodyPr vert="horz" lIns="91440" tIns="45720" rIns="91440" bIns="45720" rtlCol="0" anchor="t">
            <a:normAutofit fontScale="92500" lnSpcReduction="10000"/>
          </a:bodyPr>
          <a:lstStyle/>
          <a:p>
            <a:pPr>
              <a:lnSpc>
                <a:spcPct val="100000"/>
              </a:lnSpc>
            </a:pPr>
            <a:r>
              <a:rPr lang="en-US" sz="3200" dirty="0"/>
              <a:t>Not reasonable to believe such a comparatively few should be chosen for a “second chance.”</a:t>
            </a:r>
          </a:p>
          <a:p>
            <a:pPr>
              <a:lnSpc>
                <a:spcPct val="100000"/>
              </a:lnSpc>
            </a:pPr>
            <a:r>
              <a:rPr lang="en-US" sz="3200" dirty="0"/>
              <a:t>Hebrews 9:27 “men to die once, but after this the judgment.”</a:t>
            </a:r>
          </a:p>
          <a:p>
            <a:pPr>
              <a:lnSpc>
                <a:spcPct val="100000"/>
              </a:lnSpc>
              <a:spcBef>
                <a:spcPts val="0"/>
              </a:spcBef>
            </a:pPr>
            <a:r>
              <a:rPr lang="en-US" sz="3200" dirty="0"/>
              <a:t>Luke 16:22-26 “between us and you there is a great gulf fixed, so that those who want to pass </a:t>
            </a:r>
          </a:p>
          <a:p>
            <a:pPr>
              <a:lnSpc>
                <a:spcPct val="100000"/>
              </a:lnSpc>
              <a:spcBef>
                <a:spcPts val="0"/>
              </a:spcBef>
            </a:pPr>
            <a:r>
              <a:rPr lang="en-US" sz="3200" dirty="0"/>
              <a:t>from here to you cannot, nor can those </a:t>
            </a:r>
          </a:p>
          <a:p>
            <a:pPr>
              <a:lnSpc>
                <a:spcPct val="100000"/>
              </a:lnSpc>
              <a:spcBef>
                <a:spcPts val="0"/>
              </a:spcBef>
            </a:pPr>
            <a:r>
              <a:rPr lang="en-US" sz="3200" dirty="0"/>
              <a:t>from there pass to us.'" </a:t>
            </a:r>
          </a:p>
        </p:txBody>
      </p:sp>
    </p:spTree>
    <p:extLst>
      <p:ext uri="{BB962C8B-B14F-4D97-AF65-F5344CB8AC3E}">
        <p14:creationId xmlns:p14="http://schemas.microsoft.com/office/powerpoint/2010/main" val="316355456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23694" y="265701"/>
            <a:ext cx="9569491" cy="2671540"/>
          </a:xfrm>
        </p:spPr>
        <p:txBody>
          <a:bodyPr/>
          <a:lstStyle/>
          <a:p>
            <a:r>
              <a:rPr lang="en-US" sz="5400" dirty="0"/>
              <a:t>Not Necessary To Conclude That “Spirits In Prison” Must Refer To Those Who Have Departed From This Life</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600946" y="3069125"/>
            <a:ext cx="9779182" cy="3674575"/>
          </a:xfrm>
        </p:spPr>
        <p:txBody>
          <a:bodyPr vert="horz" lIns="91440" tIns="45720" rIns="91440" bIns="45720" rtlCol="0" anchor="t">
            <a:normAutofit/>
          </a:bodyPr>
          <a:lstStyle/>
          <a:p>
            <a:pPr>
              <a:lnSpc>
                <a:spcPct val="100000"/>
              </a:lnSpc>
            </a:pPr>
            <a:r>
              <a:rPr lang="en-US" sz="3200" dirty="0"/>
              <a:t>Hebrews 12:23,9 “the spirits of just men made perfect," in the “general assembly and church of the firstborn.."  </a:t>
            </a:r>
            <a:r>
              <a:rPr lang="en-US" sz="3200" i="1" dirty="0">
                <a:effectLst>
                  <a:outerShdw blurRad="38100" dist="38100" dir="2700000" algn="tl">
                    <a:srgbClr val="000000">
                      <a:alpha val="43137"/>
                    </a:srgbClr>
                  </a:outerShdw>
                </a:effectLst>
              </a:rPr>
              <a:t>ALIVE!  IN THE FLESH!</a:t>
            </a:r>
          </a:p>
          <a:p>
            <a:pPr>
              <a:lnSpc>
                <a:spcPct val="100000"/>
              </a:lnSpc>
            </a:pPr>
            <a:r>
              <a:rPr lang="en-US" sz="3200" dirty="0"/>
              <a:t>Numbers 16:22 “God of the spirits of all flesh”</a:t>
            </a:r>
          </a:p>
          <a:p>
            <a:pPr>
              <a:lnSpc>
                <a:spcPct val="100000"/>
              </a:lnSpc>
              <a:spcBef>
                <a:spcPts val="0"/>
              </a:spcBef>
            </a:pPr>
            <a:r>
              <a:rPr lang="en-US" sz="3200" dirty="0"/>
              <a:t>Numbers 27:16 “God of the spirits of all flesh”</a:t>
            </a:r>
          </a:p>
          <a:p>
            <a:pPr>
              <a:lnSpc>
                <a:spcPct val="100000"/>
              </a:lnSpc>
              <a:spcBef>
                <a:spcPts val="0"/>
              </a:spcBef>
            </a:pPr>
            <a:r>
              <a:rPr lang="en-US" sz="3200" dirty="0"/>
              <a:t>No problem concluding Jesus preached</a:t>
            </a:r>
          </a:p>
          <a:p>
            <a:pPr>
              <a:lnSpc>
                <a:spcPct val="100000"/>
              </a:lnSpc>
              <a:spcBef>
                <a:spcPts val="0"/>
              </a:spcBef>
            </a:pPr>
            <a:r>
              <a:rPr lang="en-US" sz="3200" dirty="0"/>
              <a:t>To those yet in the flesh!</a:t>
            </a:r>
          </a:p>
        </p:txBody>
      </p:sp>
    </p:spTree>
    <p:extLst>
      <p:ext uri="{BB962C8B-B14F-4D97-AF65-F5344CB8AC3E}">
        <p14:creationId xmlns:p14="http://schemas.microsoft.com/office/powerpoint/2010/main" val="411470961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23694" y="265701"/>
            <a:ext cx="9569491" cy="2671540"/>
          </a:xfrm>
        </p:spPr>
        <p:txBody>
          <a:bodyPr/>
          <a:lstStyle/>
          <a:p>
            <a:r>
              <a:rPr lang="en-US" sz="5400" dirty="0"/>
              <a:t>Some Conclude The “Prison” Here Must Be Hades – Fail to Consider That Those In Sin Are In “Bondage”</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600946" y="3069125"/>
            <a:ext cx="9779182" cy="3674575"/>
          </a:xfrm>
        </p:spPr>
        <p:txBody>
          <a:bodyPr vert="horz" lIns="91440" tIns="45720" rIns="91440" bIns="45720" rtlCol="0" anchor="t">
            <a:normAutofit lnSpcReduction="10000"/>
          </a:bodyPr>
          <a:lstStyle/>
          <a:p>
            <a:pPr>
              <a:lnSpc>
                <a:spcPct val="125000"/>
              </a:lnSpc>
              <a:spcBef>
                <a:spcPts val="0"/>
              </a:spcBef>
            </a:pPr>
            <a:r>
              <a:rPr lang="en-US" sz="3200" dirty="0"/>
              <a:t>2 Timothy 2:26 “snare of the devil, having been taken captive by him to {do} his will."  </a:t>
            </a:r>
            <a:endParaRPr lang="en-US" sz="3200" i="1" dirty="0">
              <a:effectLst>
                <a:outerShdw blurRad="38100" dist="38100" dir="2700000" algn="tl">
                  <a:srgbClr val="000000">
                    <a:alpha val="43137"/>
                  </a:srgbClr>
                </a:outerShdw>
              </a:effectLst>
            </a:endParaRPr>
          </a:p>
          <a:p>
            <a:pPr>
              <a:lnSpc>
                <a:spcPct val="125000"/>
              </a:lnSpc>
              <a:spcBef>
                <a:spcPts val="0"/>
              </a:spcBef>
            </a:pPr>
            <a:r>
              <a:rPr lang="en-US" sz="3200" dirty="0"/>
              <a:t>Redemption “apolutrosis {ap-ol-oo'-tro-sis}; (the act) ransom in full, i.e… (specially) Christian salvation." </a:t>
            </a:r>
          </a:p>
          <a:p>
            <a:pPr>
              <a:lnSpc>
                <a:spcPct val="125000"/>
              </a:lnSpc>
              <a:spcBef>
                <a:spcPts val="0"/>
              </a:spcBef>
            </a:pPr>
            <a:r>
              <a:rPr lang="en-US" sz="3200" dirty="0"/>
              <a:t>John 8:32 “the truth shall make you free." </a:t>
            </a:r>
          </a:p>
          <a:p>
            <a:pPr>
              <a:lnSpc>
                <a:spcPct val="125000"/>
              </a:lnSpc>
              <a:spcBef>
                <a:spcPts val="0"/>
              </a:spcBef>
            </a:pPr>
            <a:r>
              <a:rPr lang="en-US" sz="3200" dirty="0"/>
              <a:t>Freedom from the prison of SIN!</a:t>
            </a:r>
          </a:p>
        </p:txBody>
      </p:sp>
    </p:spTree>
    <p:extLst>
      <p:ext uri="{BB962C8B-B14F-4D97-AF65-F5344CB8AC3E}">
        <p14:creationId xmlns:p14="http://schemas.microsoft.com/office/powerpoint/2010/main" val="410867651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907352" y="-384930"/>
            <a:ext cx="9569491" cy="1958753"/>
          </a:xfrm>
        </p:spPr>
        <p:txBody>
          <a:bodyPr/>
          <a:lstStyle/>
          <a:p>
            <a:r>
              <a:rPr lang="en-US" sz="4800" dirty="0"/>
              <a:t>Meaning Of Passage Best Gleaned By Considering The Context</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307730" y="1721360"/>
            <a:ext cx="10169113" cy="4642338"/>
          </a:xfrm>
        </p:spPr>
        <p:txBody>
          <a:bodyPr vert="horz" lIns="91440" tIns="45720" rIns="91440" bIns="45720" rtlCol="0" anchor="t">
            <a:normAutofit lnSpcReduction="10000"/>
          </a:bodyPr>
          <a:lstStyle/>
          <a:p>
            <a:pPr>
              <a:lnSpc>
                <a:spcPct val="110000"/>
              </a:lnSpc>
              <a:spcBef>
                <a:spcPts val="0"/>
              </a:spcBef>
            </a:pPr>
            <a:r>
              <a:rPr lang="en-US" sz="3200" dirty="0"/>
              <a:t>1 Peter 3:18-20   For Christ also suffered once for sins, the just for the unjust, that He might bring us to God, being put to death in the flesh but made alive by the Spirit, 19 by whom also He went and preached to the spirits in prison, 20 who formerly were disobedient, when once the Divine longsuffering waited in the days of Noah, while the ark was being prepared, in which a few, that is, eight souls, were saved through</a:t>
            </a:r>
          </a:p>
          <a:p>
            <a:pPr>
              <a:lnSpc>
                <a:spcPct val="110000"/>
              </a:lnSpc>
              <a:spcBef>
                <a:spcPts val="0"/>
              </a:spcBef>
            </a:pPr>
            <a:r>
              <a:rPr lang="en-US" sz="3200" dirty="0"/>
              <a:t>water.</a:t>
            </a:r>
          </a:p>
        </p:txBody>
      </p:sp>
    </p:spTree>
    <p:extLst>
      <p:ext uri="{BB962C8B-B14F-4D97-AF65-F5344CB8AC3E}">
        <p14:creationId xmlns:p14="http://schemas.microsoft.com/office/powerpoint/2010/main" val="30197890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23694" y="265701"/>
            <a:ext cx="9569491" cy="1396045"/>
          </a:xfrm>
        </p:spPr>
        <p:txBody>
          <a:bodyPr/>
          <a:lstStyle/>
          <a:p>
            <a:r>
              <a:rPr lang="en-US" sz="4800" dirty="0"/>
              <a:t>Meaning Of Passage Best Gleaned By Considering The Context</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307730" y="1565031"/>
            <a:ext cx="10981593" cy="5185529"/>
          </a:xfrm>
        </p:spPr>
        <p:txBody>
          <a:bodyPr vert="horz" lIns="91440" tIns="45720" rIns="91440" bIns="45720" rtlCol="0" anchor="t">
            <a:noAutofit/>
          </a:bodyPr>
          <a:lstStyle/>
          <a:p>
            <a:pPr>
              <a:lnSpc>
                <a:spcPct val="110000"/>
              </a:lnSpc>
              <a:spcBef>
                <a:spcPts val="0"/>
              </a:spcBef>
            </a:pPr>
            <a:r>
              <a:rPr lang="en-US" sz="3400" dirty="0"/>
              <a:t>1 Peter 3:18-20   made alive by </a:t>
            </a:r>
            <a:r>
              <a:rPr lang="en-US" sz="3400" dirty="0">
                <a:highlight>
                  <a:srgbClr val="FFFF00"/>
                </a:highlight>
              </a:rPr>
              <a:t>the Spirit</a:t>
            </a:r>
            <a:r>
              <a:rPr lang="en-US" sz="3400" dirty="0"/>
              <a:t>, 19 </a:t>
            </a:r>
            <a:r>
              <a:rPr lang="en-US" sz="3400" dirty="0">
                <a:highlight>
                  <a:srgbClr val="FFFF00"/>
                </a:highlight>
              </a:rPr>
              <a:t>by whom </a:t>
            </a:r>
            <a:r>
              <a:rPr lang="en-US" sz="3400" dirty="0"/>
              <a:t>also He went and preached to the spirits in prison, </a:t>
            </a:r>
            <a:r>
              <a:rPr lang="en-US" sz="3400" dirty="0">
                <a:highlight>
                  <a:srgbClr val="FFFF00"/>
                </a:highlight>
              </a:rPr>
              <a:t>in the days of Noah</a:t>
            </a:r>
          </a:p>
          <a:p>
            <a:pPr>
              <a:lnSpc>
                <a:spcPct val="110000"/>
              </a:lnSpc>
              <a:spcBef>
                <a:spcPts val="0"/>
              </a:spcBef>
            </a:pPr>
            <a:r>
              <a:rPr lang="en-US" sz="3400" dirty="0"/>
              <a:t>Genesis 6:3 “My Spirit shall not strive with man forever”</a:t>
            </a:r>
          </a:p>
          <a:p>
            <a:pPr>
              <a:lnSpc>
                <a:spcPct val="110000"/>
              </a:lnSpc>
              <a:spcBef>
                <a:spcPts val="0"/>
              </a:spcBef>
            </a:pPr>
            <a:r>
              <a:rPr lang="en-US" sz="3400" dirty="0"/>
              <a:t>2 Peter 2:5 Noah a “preacher of righteousness”</a:t>
            </a:r>
          </a:p>
          <a:p>
            <a:pPr>
              <a:lnSpc>
                <a:spcPct val="110000"/>
              </a:lnSpc>
              <a:spcBef>
                <a:spcPts val="0"/>
              </a:spcBef>
            </a:pPr>
            <a:r>
              <a:rPr lang="en-US" sz="3400" dirty="0"/>
              <a:t>Romans 1:4 God Called For Their Repentance</a:t>
            </a:r>
          </a:p>
          <a:p>
            <a:pPr>
              <a:lnSpc>
                <a:spcPct val="110000"/>
              </a:lnSpc>
              <a:spcBef>
                <a:spcPts val="0"/>
              </a:spcBef>
            </a:pPr>
            <a:r>
              <a:rPr lang="en-US" sz="3400" dirty="0"/>
              <a:t>2 Peter 3:9 “God is not willing that any should</a:t>
            </a:r>
          </a:p>
          <a:p>
            <a:pPr>
              <a:lnSpc>
                <a:spcPct val="110000"/>
              </a:lnSpc>
              <a:spcBef>
                <a:spcPts val="0"/>
              </a:spcBef>
            </a:pPr>
            <a:r>
              <a:rPr lang="en-US" sz="3400" dirty="0"/>
              <a:t>perish, but that all should come to </a:t>
            </a:r>
          </a:p>
          <a:p>
            <a:pPr>
              <a:lnSpc>
                <a:spcPct val="110000"/>
              </a:lnSpc>
              <a:spcBef>
                <a:spcPts val="0"/>
              </a:spcBef>
            </a:pPr>
            <a:r>
              <a:rPr lang="en-US" sz="3400" dirty="0"/>
              <a:t>repentance.”</a:t>
            </a:r>
          </a:p>
        </p:txBody>
      </p:sp>
    </p:spTree>
    <p:extLst>
      <p:ext uri="{BB962C8B-B14F-4D97-AF65-F5344CB8AC3E}">
        <p14:creationId xmlns:p14="http://schemas.microsoft.com/office/powerpoint/2010/main" val="265212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1"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2" dur="1000"/>
                                        <p:tgtEl>
                                          <p:spTgt spid="3">
                                            <p:txEl>
                                              <p:pRg st="5" end="5"/>
                                            </p:txEl>
                                          </p:spTgt>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p:cTn id="45"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6"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23694" y="265701"/>
            <a:ext cx="9569491" cy="1510345"/>
          </a:xfrm>
        </p:spPr>
        <p:txBody>
          <a:bodyPr/>
          <a:lstStyle/>
          <a:p>
            <a:r>
              <a:rPr lang="en-US" sz="5400" dirty="0"/>
              <a:t>Peter Is Making Application To Our Salvation Today</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513023" y="1776046"/>
            <a:ext cx="9779182" cy="4290646"/>
          </a:xfrm>
        </p:spPr>
        <p:txBody>
          <a:bodyPr vert="horz" lIns="91440" tIns="45720" rIns="91440" bIns="45720" rtlCol="0" anchor="t">
            <a:noAutofit/>
          </a:bodyPr>
          <a:lstStyle/>
          <a:p>
            <a:pPr>
              <a:lnSpc>
                <a:spcPct val="125000"/>
              </a:lnSpc>
              <a:spcBef>
                <a:spcPts val="0"/>
              </a:spcBef>
            </a:pPr>
            <a:r>
              <a:rPr lang="en-US" dirty="0"/>
              <a:t>1 Peter 3:19-21 NKJV 19 by whom also He went and preached to the spirits in prison, 20 who formerly were disobedient, when once the Divine longsuffering waited in the days of Noah, while the ark was being prepared, in which a few, that is, eight souls, were saved through water. 21 There is also an antitype which now saves us--baptism (not the removal of the filth of the flesh, but the answer of a good conscience toward God), through the resurrection of Jesus Christ,</a:t>
            </a:r>
          </a:p>
        </p:txBody>
      </p:sp>
    </p:spTree>
    <p:extLst>
      <p:ext uri="{BB962C8B-B14F-4D97-AF65-F5344CB8AC3E}">
        <p14:creationId xmlns:p14="http://schemas.microsoft.com/office/powerpoint/2010/main" val="97126592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23694" y="265701"/>
            <a:ext cx="9569491" cy="1510345"/>
          </a:xfrm>
        </p:spPr>
        <p:txBody>
          <a:bodyPr/>
          <a:lstStyle/>
          <a:p>
            <a:r>
              <a:rPr lang="en-US" sz="5400" dirty="0"/>
              <a:t>Peter Is Making Application To Our Salvation Today</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513023" y="1776045"/>
            <a:ext cx="9779182" cy="4816253"/>
          </a:xfrm>
        </p:spPr>
        <p:txBody>
          <a:bodyPr vert="horz" lIns="91440" tIns="45720" rIns="91440" bIns="45720" rtlCol="0" anchor="t">
            <a:noAutofit/>
          </a:bodyPr>
          <a:lstStyle/>
          <a:p>
            <a:pPr>
              <a:lnSpc>
                <a:spcPct val="125000"/>
              </a:lnSpc>
              <a:spcBef>
                <a:spcPts val="0"/>
              </a:spcBef>
            </a:pPr>
            <a:r>
              <a:rPr lang="en-US" dirty="0"/>
              <a:t>1 Peter 3:19-21   in which a few, that is</a:t>
            </a:r>
            <a:r>
              <a:rPr lang="en-US" b="1" dirty="0"/>
              <a:t>, </a:t>
            </a:r>
            <a:r>
              <a:rPr lang="en-US" b="1" dirty="0">
                <a:highlight>
                  <a:srgbClr val="FFFF00"/>
                </a:highlight>
              </a:rPr>
              <a:t>eight souls, were saved through water</a:t>
            </a:r>
            <a:r>
              <a:rPr lang="en-US" dirty="0"/>
              <a:t>. 21 There is also an </a:t>
            </a:r>
            <a:r>
              <a:rPr lang="en-US" b="1" dirty="0">
                <a:highlight>
                  <a:srgbClr val="FFFF00"/>
                </a:highlight>
              </a:rPr>
              <a:t>antitype which now saves us--baptism</a:t>
            </a:r>
            <a:r>
              <a:rPr lang="en-US" dirty="0">
                <a:highlight>
                  <a:srgbClr val="FFFF00"/>
                </a:highlight>
              </a:rPr>
              <a:t> </a:t>
            </a:r>
            <a:r>
              <a:rPr lang="en-US" dirty="0"/>
              <a:t>(not the removal of the filth of the flesh, but the answer of a good conscience toward God), through the resurrection of Jesus Christ,</a:t>
            </a:r>
          </a:p>
          <a:p>
            <a:pPr>
              <a:lnSpc>
                <a:spcPct val="125000"/>
              </a:lnSpc>
              <a:spcBef>
                <a:spcPts val="0"/>
              </a:spcBef>
            </a:pPr>
            <a:r>
              <a:rPr lang="en-US" b="1" dirty="0">
                <a:effectLst>
                  <a:outerShdw blurRad="38100" dist="38100" dir="2700000" algn="tl">
                    <a:srgbClr val="000000">
                      <a:alpha val="43137"/>
                    </a:srgbClr>
                  </a:outerShdw>
                </a:effectLst>
              </a:rPr>
              <a:t>What Is It That Saves US?</a:t>
            </a:r>
          </a:p>
          <a:p>
            <a:pPr>
              <a:lnSpc>
                <a:spcPct val="125000"/>
              </a:lnSpc>
              <a:spcBef>
                <a:spcPts val="0"/>
              </a:spcBef>
            </a:pPr>
            <a:r>
              <a:rPr lang="en-US" dirty="0"/>
              <a:t>Just as the water lifted Noah and his family HIGH ABOVE the FILTH AND CORRUPTION of the WORLD, the</a:t>
            </a:r>
          </a:p>
          <a:p>
            <a:pPr>
              <a:lnSpc>
                <a:spcPct val="125000"/>
              </a:lnSpc>
              <a:spcBef>
                <a:spcPts val="0"/>
              </a:spcBef>
            </a:pPr>
            <a:r>
              <a:rPr lang="en-US" dirty="0"/>
              <a:t>waters of baptism NOW SAVE US!</a:t>
            </a:r>
          </a:p>
        </p:txBody>
      </p:sp>
    </p:spTree>
    <p:extLst>
      <p:ext uri="{BB962C8B-B14F-4D97-AF65-F5344CB8AC3E}">
        <p14:creationId xmlns:p14="http://schemas.microsoft.com/office/powerpoint/2010/main" val="190443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775468" y="-639906"/>
            <a:ext cx="9569491" cy="1958753"/>
          </a:xfrm>
        </p:spPr>
        <p:txBody>
          <a:bodyPr/>
          <a:lstStyle/>
          <a:p>
            <a:r>
              <a:rPr lang="en-US" sz="4000" dirty="0"/>
              <a:t>Don’t Be Deceived by FALSE TEACHERS Who Hold Out Some “Second Chance”</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475656" y="1422421"/>
            <a:ext cx="10169113" cy="4642338"/>
          </a:xfrm>
        </p:spPr>
        <p:txBody>
          <a:bodyPr vert="horz" lIns="91440" tIns="45720" rIns="91440" bIns="45720" rtlCol="0" anchor="t">
            <a:noAutofit/>
          </a:bodyPr>
          <a:lstStyle/>
          <a:p>
            <a:pPr>
              <a:lnSpc>
                <a:spcPct val="110000"/>
              </a:lnSpc>
              <a:spcBef>
                <a:spcPts val="0"/>
              </a:spcBef>
            </a:pPr>
            <a:r>
              <a:rPr lang="en-US" sz="3400" dirty="0"/>
              <a:t>THINK: If there were indeed some “second chance,” how many would bother to live righteously in this life?</a:t>
            </a:r>
          </a:p>
          <a:p>
            <a:pPr>
              <a:lnSpc>
                <a:spcPct val="110000"/>
              </a:lnSpc>
              <a:spcBef>
                <a:spcPts val="0"/>
              </a:spcBef>
            </a:pPr>
            <a:r>
              <a:rPr lang="en-US" sz="3400" dirty="0"/>
              <a:t>Titus 2:11-14  “teaching us that, denying ungodliness and worldly lusts, we should live soberly, righteously, and godly in the present age”</a:t>
            </a:r>
          </a:p>
          <a:p>
            <a:pPr>
              <a:lnSpc>
                <a:spcPct val="110000"/>
              </a:lnSpc>
              <a:spcBef>
                <a:spcPts val="0"/>
              </a:spcBef>
            </a:pPr>
            <a:r>
              <a:rPr lang="en-US" sz="3400" dirty="0"/>
              <a:t>There would be no motivation to live a righteous life, filled with good works!</a:t>
            </a:r>
          </a:p>
        </p:txBody>
      </p:sp>
    </p:spTree>
    <p:extLst>
      <p:ext uri="{BB962C8B-B14F-4D97-AF65-F5344CB8AC3E}">
        <p14:creationId xmlns:p14="http://schemas.microsoft.com/office/powerpoint/2010/main" val="115747468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ustom">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45331398_Win32_SL_V13" id="{C59E605D-C281-4A06-BDA0-E97A35AC3AA8}" vid="{25D1D206-DA25-4050-926A-BD6D3A1B50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E98C35-9ECE-4425-BCBA-00E118C705C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5A8381C-73EB-48EA-B45F-7B7C8C7DF409}">
  <ds:schemaRefs>
    <ds:schemaRef ds:uri="http://schemas.microsoft.com/sharepoint/v3/contenttype/forms"/>
  </ds:schemaRefs>
</ds:datastoreItem>
</file>

<file path=customXml/itemProps3.xml><?xml version="1.0" encoding="utf-8"?>
<ds:datastoreItem xmlns:ds="http://schemas.openxmlformats.org/officeDocument/2006/customXml" ds:itemID="{5AA6A711-2C3F-4EC0-B88B-62D740851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Universal presentation</Template>
  <TotalTime>446</TotalTime>
  <Words>834</Words>
  <Application>Microsoft Office PowerPoint</Application>
  <PresentationFormat>Widescreen</PresentationFormat>
  <Paragraphs>60</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Tenorite</vt:lpstr>
      <vt:lpstr>Custom</vt:lpstr>
      <vt:lpstr>PowerPoint Presentation</vt:lpstr>
      <vt:lpstr>“The Spirits In Prison”</vt:lpstr>
      <vt:lpstr>False Concepts:</vt:lpstr>
      <vt:lpstr>IF This Means That Jesus Literally Preached To The Dead, It Only Speaks Of The Dead In The Days Of Noah!</vt:lpstr>
      <vt:lpstr>Not Necessary To Conclude That “Spirits In Prison” Must Refer To Those Who Have Departed From This Life</vt:lpstr>
      <vt:lpstr>Some Conclude The “Prison” Here Must Be Hades – Fail to Consider That Those In Sin Are In “Bondage”</vt:lpstr>
      <vt:lpstr>Meaning Of Passage Best Gleaned By Considering The Context</vt:lpstr>
      <vt:lpstr>Meaning Of Passage Best Gleaned By Considering The Context</vt:lpstr>
      <vt:lpstr>Peter Is Making Application To Our Salvation Today</vt:lpstr>
      <vt:lpstr>Peter Is Making Application To Our Salvation Today</vt:lpstr>
      <vt:lpstr>Don’t Be Deceived by FALSE TEACHERS Who Hold Out Some “Second Chance”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14</cp:revision>
  <dcterms:created xsi:type="dcterms:W3CDTF">2024-03-21T19:16:31Z</dcterms:created>
  <dcterms:modified xsi:type="dcterms:W3CDTF">2024-03-22T02:43:09Z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